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377" r:id="rId5"/>
    <p:sldId id="378" r:id="rId6"/>
    <p:sldId id="395" r:id="rId7"/>
    <p:sldId id="379" r:id="rId8"/>
    <p:sldId id="380" r:id="rId9"/>
    <p:sldId id="330" r:id="rId10"/>
    <p:sldId id="381" r:id="rId11"/>
    <p:sldId id="398" r:id="rId12"/>
    <p:sldId id="400" r:id="rId13"/>
    <p:sldId id="401" r:id="rId14"/>
    <p:sldId id="382" r:id="rId15"/>
    <p:sldId id="402" r:id="rId16"/>
    <p:sldId id="383" r:id="rId17"/>
    <p:sldId id="399" r:id="rId18"/>
    <p:sldId id="325" r:id="rId19"/>
    <p:sldId id="384" r:id="rId20"/>
    <p:sldId id="391" r:id="rId21"/>
    <p:sldId id="385" r:id="rId22"/>
    <p:sldId id="387" r:id="rId23"/>
    <p:sldId id="370" r:id="rId24"/>
    <p:sldId id="397" r:id="rId25"/>
    <p:sldId id="386" r:id="rId26"/>
    <p:sldId id="317" r:id="rId27"/>
    <p:sldId id="312" r:id="rId28"/>
    <p:sldId id="396" r:id="rId29"/>
    <p:sldId id="296" r:id="rId30"/>
    <p:sldId id="388" r:id="rId31"/>
    <p:sldId id="389" r:id="rId32"/>
    <p:sldId id="390" r:id="rId33"/>
    <p:sldId id="297" r:id="rId34"/>
    <p:sldId id="298" r:id="rId35"/>
    <p:sldId id="313" r:id="rId36"/>
    <p:sldId id="372" r:id="rId37"/>
    <p:sldId id="392" r:id="rId38"/>
    <p:sldId id="373" r:id="rId39"/>
    <p:sldId id="393" r:id="rId40"/>
    <p:sldId id="315" r:id="rId41"/>
    <p:sldId id="316" r:id="rId42"/>
    <p:sldId id="274" r:id="rId43"/>
    <p:sldId id="275" r:id="rId44"/>
    <p:sldId id="278" r:id="rId45"/>
    <p:sldId id="294" r:id="rId46"/>
    <p:sldId id="280" r:id="rId4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9"/>
    <p:restoredTop sz="96197"/>
  </p:normalViewPr>
  <p:slideViewPr>
    <p:cSldViewPr snapToGrid="0">
      <p:cViewPr varScale="1">
        <p:scale>
          <a:sx n="70" d="100"/>
          <a:sy n="70" d="100"/>
        </p:scale>
        <p:origin x="7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09B6A7-C17F-4675-BB40-9D637946293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F8294B-4600-44B2-9F30-3846FC391A53}">
      <dgm:prSet/>
      <dgm:spPr>
        <a:solidFill>
          <a:schemeClr val="accent5">
            <a:lumMod val="7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s-MX" b="1" dirty="0"/>
            <a:t>ACCESIBILIDAD: </a:t>
          </a:r>
          <a:r>
            <a:rPr lang="es-MX" dirty="0"/>
            <a:t>Poner lo que el usuario necesita a su alcance.</a:t>
          </a:r>
          <a:endParaRPr lang="en-US" dirty="0"/>
        </a:p>
      </dgm:t>
    </dgm:pt>
    <dgm:pt modelId="{1C8E9948-3287-4586-B055-A55FA60F2C00}" type="parTrans" cxnId="{4867C985-7FCA-46E2-ABC4-16F0ED4D6F6F}">
      <dgm:prSet/>
      <dgm:spPr/>
      <dgm:t>
        <a:bodyPr/>
        <a:lstStyle/>
        <a:p>
          <a:endParaRPr lang="en-US"/>
        </a:p>
      </dgm:t>
    </dgm:pt>
    <dgm:pt modelId="{4B853464-C9FC-4D1C-AD5F-7DC0A2CF245A}" type="sibTrans" cxnId="{4867C985-7FCA-46E2-ABC4-16F0ED4D6F6F}">
      <dgm:prSet/>
      <dgm:spPr/>
      <dgm:t>
        <a:bodyPr/>
        <a:lstStyle/>
        <a:p>
          <a:endParaRPr lang="en-US"/>
        </a:p>
      </dgm:t>
    </dgm:pt>
    <dgm:pt modelId="{439C13EF-3740-43E2-A159-F6FF27127860}">
      <dgm:prSet/>
      <dgm:spPr>
        <a:solidFill>
          <a:schemeClr val="accent5">
            <a:lumMod val="7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s-MX" b="1" dirty="0"/>
            <a:t>CONSISTENCIA: </a:t>
          </a:r>
          <a:r>
            <a:rPr lang="es-MX" dirty="0"/>
            <a:t>Utilizar los mismos patrones de diseño y secuencias de acción para situaciones similares.</a:t>
          </a:r>
          <a:endParaRPr lang="en-US" dirty="0"/>
        </a:p>
      </dgm:t>
    </dgm:pt>
    <dgm:pt modelId="{BD722196-F384-49B6-83C7-E8BA96CB9C88}" type="parTrans" cxnId="{A7B71D37-A6CE-424D-8C02-5C992F4CAAE3}">
      <dgm:prSet/>
      <dgm:spPr/>
      <dgm:t>
        <a:bodyPr/>
        <a:lstStyle/>
        <a:p>
          <a:endParaRPr lang="en-US"/>
        </a:p>
      </dgm:t>
    </dgm:pt>
    <dgm:pt modelId="{FD429176-1F2C-4A79-B371-6BC0B3A3C5DF}" type="sibTrans" cxnId="{A7B71D37-A6CE-424D-8C02-5C992F4CAAE3}">
      <dgm:prSet/>
      <dgm:spPr/>
      <dgm:t>
        <a:bodyPr/>
        <a:lstStyle/>
        <a:p>
          <a:endParaRPr lang="en-US"/>
        </a:p>
      </dgm:t>
    </dgm:pt>
    <dgm:pt modelId="{054FB43B-4E41-48B3-ADBC-F60C273E7E25}">
      <dgm:prSet/>
      <dgm:spPr>
        <a:solidFill>
          <a:schemeClr val="accent5">
            <a:lumMod val="7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s-MX" b="1"/>
            <a:t>CLARIDAD: </a:t>
          </a:r>
          <a:r>
            <a:rPr lang="es-MX"/>
            <a:t>Los usuarios deben saber paso a paso que hacer con la interfaz. </a:t>
          </a:r>
          <a:endParaRPr lang="en-US"/>
        </a:p>
      </dgm:t>
    </dgm:pt>
    <dgm:pt modelId="{A891E35B-83FD-4D4E-92CA-6F14EF93D9A7}" type="parTrans" cxnId="{17C7B615-2ACE-402A-9FC0-0DEE51539847}">
      <dgm:prSet/>
      <dgm:spPr/>
      <dgm:t>
        <a:bodyPr/>
        <a:lstStyle/>
        <a:p>
          <a:endParaRPr lang="en-US"/>
        </a:p>
      </dgm:t>
    </dgm:pt>
    <dgm:pt modelId="{0820E4F3-9EA1-43D3-A105-9E0ADE9AFEE7}" type="sibTrans" cxnId="{17C7B615-2ACE-402A-9FC0-0DEE51539847}">
      <dgm:prSet/>
      <dgm:spPr/>
      <dgm:t>
        <a:bodyPr/>
        <a:lstStyle/>
        <a:p>
          <a:endParaRPr lang="en-US"/>
        </a:p>
      </dgm:t>
    </dgm:pt>
    <dgm:pt modelId="{955C6BA4-5101-4F4C-ACEB-62E5103A8F36}">
      <dgm:prSet/>
      <dgm:spPr>
        <a:solidFill>
          <a:schemeClr val="accent5">
            <a:lumMod val="7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s-MX" b="1"/>
            <a:t>RETROALIMENTACIÓN: </a:t>
          </a:r>
          <a:r>
            <a:rPr lang="es-MX"/>
            <a:t>Dar a los usuarios la certeza de que sus acciones son correctas, puede ser mediante etiquetas de descripción.</a:t>
          </a:r>
          <a:endParaRPr lang="en-US"/>
        </a:p>
      </dgm:t>
    </dgm:pt>
    <dgm:pt modelId="{7FBAEEB8-7F12-4989-9F0B-BC655CFB45C9}" type="parTrans" cxnId="{8B8DBF74-60A1-4BDD-BD76-931493B224C0}">
      <dgm:prSet/>
      <dgm:spPr/>
      <dgm:t>
        <a:bodyPr/>
        <a:lstStyle/>
        <a:p>
          <a:endParaRPr lang="en-US"/>
        </a:p>
      </dgm:t>
    </dgm:pt>
    <dgm:pt modelId="{6C64285C-69AD-425E-8931-ABEAF967D496}" type="sibTrans" cxnId="{8B8DBF74-60A1-4BDD-BD76-931493B224C0}">
      <dgm:prSet/>
      <dgm:spPr/>
      <dgm:t>
        <a:bodyPr/>
        <a:lstStyle/>
        <a:p>
          <a:endParaRPr lang="en-US"/>
        </a:p>
      </dgm:t>
    </dgm:pt>
    <dgm:pt modelId="{A3144A1D-7F37-154D-BC7C-1A7BA6381C03}" type="pres">
      <dgm:prSet presAssocID="{8D09B6A7-C17F-4675-BB40-9D6379462935}" presName="linear" presStyleCnt="0">
        <dgm:presLayoutVars>
          <dgm:animLvl val="lvl"/>
          <dgm:resizeHandles val="exact"/>
        </dgm:presLayoutVars>
      </dgm:prSet>
      <dgm:spPr/>
    </dgm:pt>
    <dgm:pt modelId="{712676EB-B6B6-7A45-888E-EE6B44DA75A2}" type="pres">
      <dgm:prSet presAssocID="{9FF8294B-4600-44B2-9F30-3846FC391A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1A30C22-0035-474D-958A-7F92582A022E}" type="pres">
      <dgm:prSet presAssocID="{4B853464-C9FC-4D1C-AD5F-7DC0A2CF245A}" presName="spacer" presStyleCnt="0"/>
      <dgm:spPr/>
    </dgm:pt>
    <dgm:pt modelId="{0F4E3D90-B54E-B844-A67E-F8FFBC57C264}" type="pres">
      <dgm:prSet presAssocID="{439C13EF-3740-43E2-A159-F6FF2712786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3DA175-92C2-CC42-A92A-0C3E0E70ECF0}" type="pres">
      <dgm:prSet presAssocID="{FD429176-1F2C-4A79-B371-6BC0B3A3C5DF}" presName="spacer" presStyleCnt="0"/>
      <dgm:spPr/>
    </dgm:pt>
    <dgm:pt modelId="{57884CF7-89FF-2A48-AC95-6022C1CFA5B7}" type="pres">
      <dgm:prSet presAssocID="{054FB43B-4E41-48B3-ADBC-F60C273E7E2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6A4ABE-1DFF-4E45-8A87-B693341CCD92}" type="pres">
      <dgm:prSet presAssocID="{0820E4F3-9EA1-43D3-A105-9E0ADE9AFEE7}" presName="spacer" presStyleCnt="0"/>
      <dgm:spPr/>
    </dgm:pt>
    <dgm:pt modelId="{B15C54C5-B986-2042-86ED-286E2BCA67B1}" type="pres">
      <dgm:prSet presAssocID="{955C6BA4-5101-4F4C-ACEB-62E5103A8F3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7C7B615-2ACE-402A-9FC0-0DEE51539847}" srcId="{8D09B6A7-C17F-4675-BB40-9D6379462935}" destId="{054FB43B-4E41-48B3-ADBC-F60C273E7E25}" srcOrd="2" destOrd="0" parTransId="{A891E35B-83FD-4D4E-92CA-6F14EF93D9A7}" sibTransId="{0820E4F3-9EA1-43D3-A105-9E0ADE9AFEE7}"/>
    <dgm:cxn modelId="{4FAE7222-95B8-C248-94D9-1C8850D7F7B5}" type="presOf" srcId="{439C13EF-3740-43E2-A159-F6FF27127860}" destId="{0F4E3D90-B54E-B844-A67E-F8FFBC57C264}" srcOrd="0" destOrd="0" presId="urn:microsoft.com/office/officeart/2005/8/layout/vList2"/>
    <dgm:cxn modelId="{A7B71D37-A6CE-424D-8C02-5C992F4CAAE3}" srcId="{8D09B6A7-C17F-4675-BB40-9D6379462935}" destId="{439C13EF-3740-43E2-A159-F6FF27127860}" srcOrd="1" destOrd="0" parTransId="{BD722196-F384-49B6-83C7-E8BA96CB9C88}" sibTransId="{FD429176-1F2C-4A79-B371-6BC0B3A3C5DF}"/>
    <dgm:cxn modelId="{BF6E7061-9AB2-5A4A-B3A8-526293A5439A}" type="presOf" srcId="{8D09B6A7-C17F-4675-BB40-9D6379462935}" destId="{A3144A1D-7F37-154D-BC7C-1A7BA6381C03}" srcOrd="0" destOrd="0" presId="urn:microsoft.com/office/officeart/2005/8/layout/vList2"/>
    <dgm:cxn modelId="{8B8DBF74-60A1-4BDD-BD76-931493B224C0}" srcId="{8D09B6A7-C17F-4675-BB40-9D6379462935}" destId="{955C6BA4-5101-4F4C-ACEB-62E5103A8F36}" srcOrd="3" destOrd="0" parTransId="{7FBAEEB8-7F12-4989-9F0B-BC655CFB45C9}" sibTransId="{6C64285C-69AD-425E-8931-ABEAF967D496}"/>
    <dgm:cxn modelId="{2FCCCA81-1640-B34F-BFAF-1E56F5CB55C0}" type="presOf" srcId="{955C6BA4-5101-4F4C-ACEB-62E5103A8F36}" destId="{B15C54C5-B986-2042-86ED-286E2BCA67B1}" srcOrd="0" destOrd="0" presId="urn:microsoft.com/office/officeart/2005/8/layout/vList2"/>
    <dgm:cxn modelId="{4867C985-7FCA-46E2-ABC4-16F0ED4D6F6F}" srcId="{8D09B6A7-C17F-4675-BB40-9D6379462935}" destId="{9FF8294B-4600-44B2-9F30-3846FC391A53}" srcOrd="0" destOrd="0" parTransId="{1C8E9948-3287-4586-B055-A55FA60F2C00}" sibTransId="{4B853464-C9FC-4D1C-AD5F-7DC0A2CF245A}"/>
    <dgm:cxn modelId="{6AA12ACD-560F-C54F-B1E6-4E6EB6AD6E06}" type="presOf" srcId="{9FF8294B-4600-44B2-9F30-3846FC391A53}" destId="{712676EB-B6B6-7A45-888E-EE6B44DA75A2}" srcOrd="0" destOrd="0" presId="urn:microsoft.com/office/officeart/2005/8/layout/vList2"/>
    <dgm:cxn modelId="{A10234EC-33A3-0A42-988F-973416A694CC}" type="presOf" srcId="{054FB43B-4E41-48B3-ADBC-F60C273E7E25}" destId="{57884CF7-89FF-2A48-AC95-6022C1CFA5B7}" srcOrd="0" destOrd="0" presId="urn:microsoft.com/office/officeart/2005/8/layout/vList2"/>
    <dgm:cxn modelId="{C1DD8914-2D4C-B847-A449-F066CD0A713B}" type="presParOf" srcId="{A3144A1D-7F37-154D-BC7C-1A7BA6381C03}" destId="{712676EB-B6B6-7A45-888E-EE6B44DA75A2}" srcOrd="0" destOrd="0" presId="urn:microsoft.com/office/officeart/2005/8/layout/vList2"/>
    <dgm:cxn modelId="{6C7F1328-ECB3-0D4F-90F6-F1268A21AE49}" type="presParOf" srcId="{A3144A1D-7F37-154D-BC7C-1A7BA6381C03}" destId="{A1A30C22-0035-474D-958A-7F92582A022E}" srcOrd="1" destOrd="0" presId="urn:microsoft.com/office/officeart/2005/8/layout/vList2"/>
    <dgm:cxn modelId="{5B3243C2-A0E2-CE4A-9866-02B34AFF48E0}" type="presParOf" srcId="{A3144A1D-7F37-154D-BC7C-1A7BA6381C03}" destId="{0F4E3D90-B54E-B844-A67E-F8FFBC57C264}" srcOrd="2" destOrd="0" presId="urn:microsoft.com/office/officeart/2005/8/layout/vList2"/>
    <dgm:cxn modelId="{DB05754A-9915-194E-8EA2-C28D5B239503}" type="presParOf" srcId="{A3144A1D-7F37-154D-BC7C-1A7BA6381C03}" destId="{1F3DA175-92C2-CC42-A92A-0C3E0E70ECF0}" srcOrd="3" destOrd="0" presId="urn:microsoft.com/office/officeart/2005/8/layout/vList2"/>
    <dgm:cxn modelId="{193D7BDC-3E00-FF4C-B6AA-64EBABDCD369}" type="presParOf" srcId="{A3144A1D-7F37-154D-BC7C-1A7BA6381C03}" destId="{57884CF7-89FF-2A48-AC95-6022C1CFA5B7}" srcOrd="4" destOrd="0" presId="urn:microsoft.com/office/officeart/2005/8/layout/vList2"/>
    <dgm:cxn modelId="{89FD6051-972D-8847-9789-61D4BEA13545}" type="presParOf" srcId="{A3144A1D-7F37-154D-BC7C-1A7BA6381C03}" destId="{4E6A4ABE-1DFF-4E45-8A87-B693341CCD92}" srcOrd="5" destOrd="0" presId="urn:microsoft.com/office/officeart/2005/8/layout/vList2"/>
    <dgm:cxn modelId="{CE6F4782-65F0-C44A-823E-833ED12C4069}" type="presParOf" srcId="{A3144A1D-7F37-154D-BC7C-1A7BA6381C03}" destId="{B15C54C5-B986-2042-86ED-286E2BCA67B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676EB-B6B6-7A45-888E-EE6B44DA75A2}">
      <dsp:nvSpPr>
        <dsp:cNvPr id="0" name=""/>
        <dsp:cNvSpPr/>
      </dsp:nvSpPr>
      <dsp:spPr>
        <a:xfrm>
          <a:off x="0" y="5843"/>
          <a:ext cx="6245265" cy="134257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 dirty="0"/>
            <a:t>ACCESIBILIDAD: </a:t>
          </a:r>
          <a:r>
            <a:rPr lang="es-MX" sz="2400" kern="1200" dirty="0"/>
            <a:t>Poner lo que el usuario necesita a su alcance.</a:t>
          </a:r>
          <a:endParaRPr lang="en-US" sz="2400" kern="1200" dirty="0"/>
        </a:p>
      </dsp:txBody>
      <dsp:txXfrm>
        <a:off x="65539" y="71382"/>
        <a:ext cx="6114187" cy="1211496"/>
      </dsp:txXfrm>
    </dsp:sp>
    <dsp:sp modelId="{0F4E3D90-B54E-B844-A67E-F8FFBC57C264}">
      <dsp:nvSpPr>
        <dsp:cNvPr id="0" name=""/>
        <dsp:cNvSpPr/>
      </dsp:nvSpPr>
      <dsp:spPr>
        <a:xfrm>
          <a:off x="0" y="1417538"/>
          <a:ext cx="6245265" cy="134257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 dirty="0"/>
            <a:t>CONSISTENCIA: </a:t>
          </a:r>
          <a:r>
            <a:rPr lang="es-MX" sz="2400" kern="1200" dirty="0"/>
            <a:t>Utilizar los mismos patrones de diseño y secuencias de acción para situaciones similares.</a:t>
          </a:r>
          <a:endParaRPr lang="en-US" sz="2400" kern="1200" dirty="0"/>
        </a:p>
      </dsp:txBody>
      <dsp:txXfrm>
        <a:off x="65539" y="1483077"/>
        <a:ext cx="6114187" cy="1211496"/>
      </dsp:txXfrm>
    </dsp:sp>
    <dsp:sp modelId="{57884CF7-89FF-2A48-AC95-6022C1CFA5B7}">
      <dsp:nvSpPr>
        <dsp:cNvPr id="0" name=""/>
        <dsp:cNvSpPr/>
      </dsp:nvSpPr>
      <dsp:spPr>
        <a:xfrm>
          <a:off x="0" y="2829233"/>
          <a:ext cx="6245265" cy="134257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/>
            <a:t>CLARIDAD: </a:t>
          </a:r>
          <a:r>
            <a:rPr lang="es-MX" sz="2400" kern="1200"/>
            <a:t>Los usuarios deben saber paso a paso que hacer con la interfaz. </a:t>
          </a:r>
          <a:endParaRPr lang="en-US" sz="2400" kern="1200"/>
        </a:p>
      </dsp:txBody>
      <dsp:txXfrm>
        <a:off x="65539" y="2894772"/>
        <a:ext cx="6114187" cy="1211496"/>
      </dsp:txXfrm>
    </dsp:sp>
    <dsp:sp modelId="{B15C54C5-B986-2042-86ED-286E2BCA67B1}">
      <dsp:nvSpPr>
        <dsp:cNvPr id="0" name=""/>
        <dsp:cNvSpPr/>
      </dsp:nvSpPr>
      <dsp:spPr>
        <a:xfrm>
          <a:off x="0" y="4240928"/>
          <a:ext cx="6245265" cy="134257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/>
            <a:t>RETROALIMENTACIÓN: </a:t>
          </a:r>
          <a:r>
            <a:rPr lang="es-MX" sz="2400" kern="1200"/>
            <a:t>Dar a los usuarios la certeza de que sus acciones son correctas, puede ser mediante etiquetas de descripción.</a:t>
          </a:r>
          <a:endParaRPr lang="en-US" sz="2400" kern="1200"/>
        </a:p>
      </dsp:txBody>
      <dsp:txXfrm>
        <a:off x="65539" y="4306467"/>
        <a:ext cx="6114187" cy="1211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333A-9059-4745-82A2-8C1DF94C659D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A6078-B820-0941-9D83-BEB168BDF9B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323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89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19172-B047-3484-1F15-CAA5300A1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B1150A-A8B5-5237-BDD1-689344E7F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8874F-F7B2-3E2B-C0F4-CFEC1667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821E9-EDA4-6F8C-E7B8-0A1408CE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31709-2A6D-A635-7EE7-D0552E9E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467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133B-1316-8672-1E48-2CE990FA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0BF1E3-2574-5FD2-18CE-1B36A1058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EC146E-862F-F890-71B3-62E2567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255DA9-CFD4-C652-A8B8-D928B083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94CB1-964A-350E-0EA4-DB2BC26E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30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74CFE-B7B1-107E-5A89-71F58133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504E68-A242-402D-A28E-75EB08552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EDF3D2-4226-55F5-7645-44CDAED1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E19C55-8189-C978-2BBD-510164D0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E5AE3-F7A3-2523-4C55-335E58A0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0834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4126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Separador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4876" t="8919" r="4875" b="8539"/>
          <a:stretch/>
        </p:blipFill>
        <p:spPr>
          <a:xfrm>
            <a:off x="-1" y="0"/>
            <a:ext cx="12192001" cy="6318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51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foto">
  <p:cSld name="plantilla fot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6632223" y="1368778"/>
            <a:ext cx="4755444" cy="4628445"/>
          </a:xfrm>
          <a:prstGeom prst="rect">
            <a:avLst/>
          </a:prstGeom>
          <a:solidFill>
            <a:srgbClr val="FEC92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6830484" y="1608667"/>
            <a:ext cx="4826000" cy="467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MX"/>
              <a:t>Haz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35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43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presentacion">
  <p:cSld name="Título y presentac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53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sencilla">
  <p:cSld name="plantilla sencill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39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1">
  <p:cSld name="Plantilla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23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D7CF2-90F6-492E-2722-D052FEDA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C5D827-CEF8-DE9B-1BAA-3DFC715DA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AA7CB0-46F0-E75B-15D6-8F36AA47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A67DE2-C2BF-E1C1-C327-B18A1182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F54CA4-109A-7475-0B29-AFBAB8DF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28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2BB23-905E-5BA0-7BC0-110D6D7E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21F5D3-D911-DC1A-04C7-F16D03BE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59488A-CAC6-33D1-9BC9-99373901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BC0694-FC7E-6193-87A8-58B2C29C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3284F2-7ADA-5386-2A51-13C5E852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866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845AB-E2EA-A73A-BE8C-1FAE3CAC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53AB9F-11AD-E146-D72C-EAEF824DC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25EC25-39F4-0803-D307-D42FE0A31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A18C1B-1DC6-3945-ACF8-4D27FCCD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2DB9A0-DF3B-93AA-A9A6-D954F2AC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763DFC-427F-CF63-76F4-371BA662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516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1F1B8-F243-988B-69E7-11BA32D9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34A4A-DB13-E80A-47B9-9BE970C55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AB0378-0FBD-5158-3B55-4C6F48824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6227E8-D562-81AC-B741-B2F0FE3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922710-9E8A-6D8F-D286-B733CA834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91CE4E-D158-F63E-7AB2-0E69B941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324F7C-3884-69E5-5747-5CE87BAC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0D9799-23D7-3D23-6BF7-7833F1D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58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3DFE3-D9BC-E4CE-B3E7-B8CDC035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BDCA32-B89E-4320-AA83-0EE666F4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F0E4A8-34C2-0AB7-FD3F-A5DE4551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625F01-7171-4F1A-10CA-70DC698F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05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070EE9-0866-61F2-F5B2-C9EEC69B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A47E01-2CBB-5551-E335-9A0B686A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1DA6BB-577E-C5F7-980C-3B68CCB7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663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593A7-3770-0F81-444C-8B6B6CF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A5DFB8-416E-78CE-C900-AAA4FE95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C91FC5-74FC-8586-F332-975B2432E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1331C6-C255-0A96-B381-E3B11A9D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733911-4D91-214E-730B-BDB91BB5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68386A-4AC1-727A-4190-7427F709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34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E1441-84A0-B9C9-4404-6456B59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169DBA-134F-0BDB-B48B-8F4393C76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5F287B-36F0-B5BD-70D3-61468EE30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5C6FB0-A77A-9030-638B-151489F4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A6687-4CFE-8278-74DE-33FFE9288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13A67B-5F65-5301-8B02-9B326B8F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819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827C48-03E2-016A-02B9-60EC9060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AFC9A-30A3-838D-79B3-635B0523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7B4636-8953-2334-9685-B921DDFC5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55AAE-260D-AA45-9307-877F799B50A4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2CCEC-366F-370A-BFE3-4F13286F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A9097-D401-9638-C8B0-DAF7772B5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6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iro.com/es/plantillas/plantilla-diagrama-de-flujo/" TargetMode="Externa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es/citar/generador/" TargetMode="Externa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qO_-olNvnU&amp;t=33s" TargetMode="External"/><Relationship Id="rId3" Type="http://schemas.openxmlformats.org/officeDocument/2006/relationships/hyperlink" Target="https://www.youtube.com/watch?v=J5tZqRbmjXM" TargetMode="External"/><Relationship Id="rId7" Type="http://schemas.openxmlformats.org/officeDocument/2006/relationships/hyperlink" Target="https://www.crehana.com/blog/estilo-vida/estandares-diseno-interfaces-graficas/" TargetMode="External"/><Relationship Id="rId12" Type="http://schemas.openxmlformats.org/officeDocument/2006/relationships/hyperlink" Target="https://youtu.be/iL3zmyKulOQ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11" Type="http://schemas.openxmlformats.org/officeDocument/2006/relationships/hyperlink" Target="https://www.lucidchart.com/pages/es/landing/diagram-tool?utm_source=google&amp;utm_medium=cpc&amp;utm_campaign=_chart_es_tier1_mixed_search_brand_bmm_&amp;km_CPC_CampaignId=1487565744&amp;km_CPC_AdGroupID=56488585894&amp;km_CPC_Keyword=%2Blucid%20chart%20%2Bdiagrama&amp;km_CPC_MatchType=b&amp;km_CPC_ExtensionID=&amp;km_CPC_Network=g&amp;km_CPC_AdPosition=&amp;km_CPC_Creative=284415986343&amp;km_CPC_TargetID=kwd-478138817998&amp;km_CPC_Country=9050738&amp;km_CPC_Device=c&amp;km_CPC_placement=&amp;km_CPC_target=&amp;gclid=CjwKCAjwg-GjBhBnEiwAMUvNW3Fbwu_khiDKuulzguJnwdcoNoRwt7LbNjRu6D4XvtbA0H4Ueef9oBoCV60QAvD_BwE" TargetMode="External"/><Relationship Id="rId5" Type="http://schemas.openxmlformats.org/officeDocument/2006/relationships/hyperlink" Target="https://www.youtube.com/watch?v=XA6xNhfeQSI" TargetMode="External"/><Relationship Id="rId10" Type="http://schemas.openxmlformats.org/officeDocument/2006/relationships/hyperlink" Target="https://miro.com/es/plantillas/plantilla-diagrama-de-flujo/" TargetMode="External"/><Relationship Id="rId4" Type="http://schemas.openxmlformats.org/officeDocument/2006/relationships/image" Target="../media/image32.jpg"/><Relationship Id="rId9" Type="http://schemas.openxmlformats.org/officeDocument/2006/relationships/hyperlink" Target="https://www.youtube.com/watch?v=STlEdjqN4dI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/>
        </p:nvSpPr>
        <p:spPr>
          <a:xfrm>
            <a:off x="9488964" y="6065505"/>
            <a:ext cx="263215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1600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21-09-2024</a:t>
            </a:r>
            <a:endParaRPr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EA419B-B1A5-8146-97A8-E9ECD4B69756}"/>
              </a:ext>
            </a:extLst>
          </p:cNvPr>
          <p:cNvSpPr txBox="1"/>
          <p:nvPr/>
        </p:nvSpPr>
        <p:spPr>
          <a:xfrm>
            <a:off x="326065" y="4354880"/>
            <a:ext cx="697495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Sesión #2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FBA9E9-517F-3140-B3EF-B4486BC0AF4C}"/>
              </a:ext>
            </a:extLst>
          </p:cNvPr>
          <p:cNvSpPr txBox="1"/>
          <p:nvPr/>
        </p:nvSpPr>
        <p:spPr>
          <a:xfrm>
            <a:off x="326063" y="4717871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Gotham" pitchFamily="2" charset="0"/>
              </a:rPr>
              <a:t>DISEÑO DE INTERFACES 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4E029-43E9-A742-B5D4-63D0B2F27850}"/>
              </a:ext>
            </a:extLst>
          </p:cNvPr>
          <p:cNvSpPr txBox="1"/>
          <p:nvPr/>
        </p:nvSpPr>
        <p:spPr>
          <a:xfrm>
            <a:off x="326063" y="4968939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fatima.fernandez@umi.edu.mx</a:t>
            </a:r>
            <a:endParaRPr lang="es-MX" sz="1333" dirty="0">
              <a:solidFill>
                <a:schemeClr val="bg1"/>
              </a:solidFill>
              <a:latin typeface="Gotham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624018-B74A-7846-8CC4-95F3396C9149}"/>
              </a:ext>
            </a:extLst>
          </p:cNvPr>
          <p:cNvSpPr txBox="1"/>
          <p:nvPr/>
        </p:nvSpPr>
        <p:spPr>
          <a:xfrm>
            <a:off x="326061" y="3964037"/>
            <a:ext cx="840401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Mtra. Fátima Fernández de Lara Barrón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45672F-FF26-C7FD-B82A-CB0DD4CFEF30}"/>
              </a:ext>
            </a:extLst>
          </p:cNvPr>
          <p:cNvSpPr txBox="1"/>
          <p:nvPr/>
        </p:nvSpPr>
        <p:spPr>
          <a:xfrm>
            <a:off x="3746500" y="1216611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ORGANIZACIÓN ESPACIAL</a:t>
            </a:r>
            <a:endParaRPr lang="es-MX" sz="2400" dirty="0"/>
          </a:p>
        </p:txBody>
      </p:sp>
      <p:pic>
        <p:nvPicPr>
          <p:cNvPr id="3074" name="Picture 2" descr="Uso efectivo del espacio negativo en el diseño web - Diseñador web  freelance: Javi Niguez / Wordpress y Prestashop">
            <a:extLst>
              <a:ext uri="{FF2B5EF4-FFF2-40B4-BE49-F238E27FC236}">
                <a16:creationId xmlns:a16="http://schemas.microsoft.com/office/drawing/2014/main" id="{BC193FC7-D27F-0930-B714-353C5B30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" y="1678276"/>
            <a:ext cx="9098280" cy="46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50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45672F-FF26-C7FD-B82A-CB0DD4CFEF30}"/>
              </a:ext>
            </a:extLst>
          </p:cNvPr>
          <p:cNvSpPr txBox="1"/>
          <p:nvPr/>
        </p:nvSpPr>
        <p:spPr>
          <a:xfrm>
            <a:off x="3746500" y="1216611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DISEÑO DE INTERACCIÓN</a:t>
            </a:r>
            <a:endParaRPr lang="es-MX" sz="2400" dirty="0"/>
          </a:p>
        </p:txBody>
      </p:sp>
      <p:pic>
        <p:nvPicPr>
          <p:cNvPr id="3" name="Picture 2" descr="To Use Or Not To Use: Touch Gesture Controls For Mobile Interfaces —  Smashing Magazine">
            <a:extLst>
              <a:ext uri="{FF2B5EF4-FFF2-40B4-BE49-F238E27FC236}">
                <a16:creationId xmlns:a16="http://schemas.microsoft.com/office/drawing/2014/main" id="{9D0DF7F6-1AE4-076C-8C2C-FE8875E30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3" y="1678276"/>
            <a:ext cx="5458854" cy="48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5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Confusing State of Toggle Switches | by UX Movement | Medium">
            <a:extLst>
              <a:ext uri="{FF2B5EF4-FFF2-40B4-BE49-F238E27FC236}">
                <a16:creationId xmlns:a16="http://schemas.microsoft.com/office/drawing/2014/main" id="{85D61DB2-D20E-C680-36D6-24E08F0C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47439"/>
            <a:ext cx="82296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54CC230-DB3D-8BE5-B96E-AE71D68D22ED}"/>
              </a:ext>
            </a:extLst>
          </p:cNvPr>
          <p:cNvSpPr txBox="1"/>
          <p:nvPr/>
        </p:nvSpPr>
        <p:spPr>
          <a:xfrm>
            <a:off x="3746500" y="885774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TOGGLE SWITCH</a:t>
            </a:r>
            <a:endParaRPr lang="es-MX"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34CA008-524E-55CB-9D83-3B0F094486E7}"/>
              </a:ext>
            </a:extLst>
          </p:cNvPr>
          <p:cNvSpPr txBox="1"/>
          <p:nvPr/>
        </p:nvSpPr>
        <p:spPr>
          <a:xfrm>
            <a:off x="2609385" y="5475249"/>
            <a:ext cx="6791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Toggle Switch es un elemento del Diseño UX que simula un interruptor, el diseño permite que elijan entre dos opciones, en una hace una selección y en la otra la elimina o descarta</a:t>
            </a:r>
          </a:p>
        </p:txBody>
      </p:sp>
    </p:spTree>
    <p:extLst>
      <p:ext uri="{BB962C8B-B14F-4D97-AF65-F5344CB8AC3E}">
        <p14:creationId xmlns:p14="http://schemas.microsoft.com/office/powerpoint/2010/main" val="248036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jemplo dropdown como respuesta">
            <a:extLst>
              <a:ext uri="{FF2B5EF4-FFF2-40B4-BE49-F238E27FC236}">
                <a16:creationId xmlns:a16="http://schemas.microsoft.com/office/drawing/2014/main" id="{F5B6DDBF-D709-88F0-9CAF-09D7405C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6" y="2225550"/>
            <a:ext cx="4673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jemplo combobox UI airbnb">
            <a:extLst>
              <a:ext uri="{FF2B5EF4-FFF2-40B4-BE49-F238E27FC236}">
                <a16:creationId xmlns:a16="http://schemas.microsoft.com/office/drawing/2014/main" id="{55FC814A-620C-CAF0-67E1-A5D2E4B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36" y="2110426"/>
            <a:ext cx="60706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D23E0D4-B74D-CFD8-7295-9DE6D9753FCC}"/>
              </a:ext>
            </a:extLst>
          </p:cNvPr>
          <p:cNvSpPr txBox="1"/>
          <p:nvPr/>
        </p:nvSpPr>
        <p:spPr>
          <a:xfrm>
            <a:off x="940136" y="1763885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DROPDOWNS</a:t>
            </a:r>
            <a:endParaRPr lang="es-MX"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49992A8-9D5A-B5B8-FE02-A771B51EEDD7}"/>
              </a:ext>
            </a:extLst>
          </p:cNvPr>
          <p:cNvSpPr txBox="1"/>
          <p:nvPr/>
        </p:nvSpPr>
        <p:spPr>
          <a:xfrm>
            <a:off x="6256055" y="1872373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COMBO BOX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28929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p16">
            <a:extLst>
              <a:ext uri="{FF2B5EF4-FFF2-40B4-BE49-F238E27FC236}">
                <a16:creationId xmlns:a16="http://schemas.microsoft.com/office/drawing/2014/main" id="{17AF3D3C-BF86-2F85-A3BE-6FEFE5BB3646}"/>
              </a:ext>
            </a:extLst>
          </p:cNvPr>
          <p:cNvSpPr txBox="1"/>
          <p:nvPr/>
        </p:nvSpPr>
        <p:spPr>
          <a:xfrm>
            <a:off x="515151" y="3099467"/>
            <a:ext cx="3874873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 algn="ctr"/>
            <a:r>
              <a:rPr lang="es-MX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Guías/principios de diseño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CuadroTexto 2">
            <a:extLst>
              <a:ext uri="{FF2B5EF4-FFF2-40B4-BE49-F238E27FC236}">
                <a16:creationId xmlns:a16="http://schemas.microsoft.com/office/drawing/2014/main" id="{98731769-50BF-2633-C708-D008EACB32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677282"/>
              </p:ext>
            </p:extLst>
          </p:nvPr>
        </p:nvGraphicFramePr>
        <p:xfrm>
          <a:off x="4590135" y="858765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344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nsejos de UX para diseñar tu app - Mobivery">
            <a:extLst>
              <a:ext uri="{FF2B5EF4-FFF2-40B4-BE49-F238E27FC236}">
                <a16:creationId xmlns:a16="http://schemas.microsoft.com/office/drawing/2014/main" id="{E165AEC0-598C-1168-9A4A-0CFC9E543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5" b="5853"/>
          <a:stretch/>
        </p:blipFill>
        <p:spPr bwMode="auto">
          <a:xfrm>
            <a:off x="1772386" y="1326995"/>
            <a:ext cx="9070975" cy="524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6BDFFF-871B-D5F3-37F4-CFD98AA91312}"/>
              </a:ext>
            </a:extLst>
          </p:cNvPr>
          <p:cNvSpPr txBox="1"/>
          <p:nvPr/>
        </p:nvSpPr>
        <p:spPr>
          <a:xfrm>
            <a:off x="3504917" y="865330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RETROALIMENTACIÓN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213765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52DCD231-5E14-2040-9FED-CAE0D0072D87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cs typeface="Arial"/>
                <a:sym typeface="Montserrat Medium"/>
              </a:rPr>
              <a:t>Ejemplos de bocetaje</a:t>
            </a:r>
            <a:endParaRPr lang="es-MX" sz="3200" b="1" dirty="0">
              <a:solidFill>
                <a:schemeClr val="dk1"/>
              </a:solidFill>
              <a:latin typeface="Montserrat Medium"/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033822-2819-514D-B5B7-AA375C8CD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68" y="2189175"/>
            <a:ext cx="4359461" cy="33649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AA91AC2-4673-514A-BAC0-DE269D7E1638}"/>
              </a:ext>
            </a:extLst>
          </p:cNvPr>
          <p:cNvSpPr txBox="1"/>
          <p:nvPr/>
        </p:nvSpPr>
        <p:spPr>
          <a:xfrm>
            <a:off x="326064" y="2239932"/>
            <a:ext cx="64021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provee una visión general de estructura de la interfaz. Carece de colores. Es usualmente la primera iteración que tenemos con la interfaz.</a:t>
            </a: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Se realizan rápidamente</a:t>
            </a: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Construyes una experiencia amigable con el usuario pues lo visualizas primero y lo puedes cambiar.</a:t>
            </a: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9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52DCD231-5E14-2040-9FED-CAE0D0072D87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cs typeface="Arial"/>
                <a:sym typeface="Montserrat Medium"/>
              </a:rPr>
              <a:t>Ejemplos de bocetaje</a:t>
            </a:r>
            <a:endParaRPr lang="es-MX" sz="3200" b="1" dirty="0">
              <a:solidFill>
                <a:schemeClr val="dk1"/>
              </a:solidFill>
              <a:latin typeface="Montserrat Medium"/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AA91AC2-4673-514A-BAC0-DE269D7E1638}"/>
              </a:ext>
            </a:extLst>
          </p:cNvPr>
          <p:cNvSpPr txBox="1"/>
          <p:nvPr/>
        </p:nvSpPr>
        <p:spPr>
          <a:xfrm>
            <a:off x="326064" y="2239932"/>
            <a:ext cx="6402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Te ahorra tiempo y dinero.</a:t>
            </a: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Gracias a los 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los diseñadores saben a qué deben darle diseño y estilo y los desarrolladores que tendrán que programar.</a:t>
            </a:r>
          </a:p>
          <a:p>
            <a:pPr marL="457189" indent="-457189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What Is A Wireframe? Your Best Guide">
            <a:extLst>
              <a:ext uri="{FF2B5EF4-FFF2-40B4-BE49-F238E27FC236}">
                <a16:creationId xmlns:a16="http://schemas.microsoft.com/office/drawing/2014/main" id="{ED174689-66EB-7FB3-4600-03B1FFDF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06" y="2319946"/>
            <a:ext cx="4983930" cy="22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8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52DCD231-5E14-2040-9FED-CAE0D0072D87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cs typeface="Arial"/>
                <a:sym typeface="Montserrat Medium"/>
              </a:rPr>
              <a:t>Wireframes</a:t>
            </a:r>
            <a:endParaRPr lang="es-MX" sz="3200" b="1" dirty="0">
              <a:solidFill>
                <a:schemeClr val="dk1"/>
              </a:solidFill>
              <a:latin typeface="Montserrat Medium"/>
              <a:cs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19F2F8-0CE6-6F02-E680-D56FF413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68" y="0"/>
            <a:ext cx="5185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06ACBCE-6931-C3F4-9615-D7A299169AC7}"/>
              </a:ext>
            </a:extLst>
          </p:cNvPr>
          <p:cNvSpPr txBox="1"/>
          <p:nvPr/>
        </p:nvSpPr>
        <p:spPr>
          <a:xfrm>
            <a:off x="326064" y="2239931"/>
            <a:ext cx="6402113" cy="378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Se mencionan a donde lleva cada icono y menú</a:t>
            </a:r>
          </a:p>
          <a:p>
            <a:pPr>
              <a:buClr>
                <a:srgbClr val="FFC000"/>
              </a:buClr>
            </a:pPr>
            <a:endParaRPr lang="es-MX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Los botones y fotos son representadas con dos tipos de rectangulos diferentes</a:t>
            </a: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endParaRPr lang="es-MX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Pueden ser digitales o manuales.</a:t>
            </a:r>
          </a:p>
          <a:p>
            <a:pPr marL="457189" indent="-457189">
              <a:buClr>
                <a:srgbClr val="FFC000"/>
              </a:buClr>
              <a:buFont typeface="Wingdings" pitchFamily="2" charset="2"/>
              <a:buChar char="§"/>
            </a:pPr>
            <a:endParaRPr lang="es-MX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90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Diseño UX/UI - APP &amp;quot;pizzapp&amp;quot; | Puntto Digital Solutions">
            <a:extLst>
              <a:ext uri="{FF2B5EF4-FFF2-40B4-BE49-F238E27FC236}">
                <a16:creationId xmlns:a16="http://schemas.microsoft.com/office/drawing/2014/main" id="{B70F928D-48C6-0047-966D-A98307040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9"/>
          <a:stretch/>
        </p:blipFill>
        <p:spPr bwMode="auto">
          <a:xfrm>
            <a:off x="3346451" y="1088618"/>
            <a:ext cx="5499099" cy="493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90B0001-8241-7729-725A-D8348D778EE4}"/>
              </a:ext>
            </a:extLst>
          </p:cNvPr>
          <p:cNvSpPr txBox="1"/>
          <p:nvPr/>
        </p:nvSpPr>
        <p:spPr>
          <a:xfrm>
            <a:off x="3746500" y="425714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WIREFRAME DIGITAL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38854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X Prototypes: Low Fidelity vs. High Fidelity">
            <a:extLst>
              <a:ext uri="{FF2B5EF4-FFF2-40B4-BE49-F238E27FC236}">
                <a16:creationId xmlns:a16="http://schemas.microsoft.com/office/drawing/2014/main" id="{7EDEC42D-4EFF-094D-3163-5B719F0D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33811"/>
            <a:ext cx="8763000" cy="455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CE89C3B-8ED3-2566-DB11-C61A431A934A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cs typeface="Arial"/>
                <a:sym typeface="Montserrat Medium"/>
              </a:rPr>
              <a:t>Diagrama de Flujo</a:t>
            </a:r>
            <a:endParaRPr lang="es-MX" sz="3200" b="1" dirty="0">
              <a:solidFill>
                <a:schemeClr val="dk1"/>
              </a:solidFill>
              <a:latin typeface="Montserrat Medium"/>
              <a:cs typeface="Arial"/>
            </a:endParaRPr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1B3DE21B-267E-03E9-AD7E-BD12B9566397}"/>
              </a:ext>
            </a:extLst>
          </p:cNvPr>
          <p:cNvSpPr txBox="1"/>
          <p:nvPr/>
        </p:nvSpPr>
        <p:spPr>
          <a:xfrm>
            <a:off x="326064" y="2392430"/>
            <a:ext cx="10044661" cy="332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Nos permite representar como se mueve un usuario dentro de una plataforma (página web o aplicación.) 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También dibujar y analizar al detalle los distintos flujos para optimizarlos y comunicarlos al resto del equipo.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Se enfoca más en cómo funcionará una plataforma que en cómo se verá una plataforma.</a:t>
            </a: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5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CE89C3B-8ED3-2566-DB11-C61A431A934A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cs typeface="Arial"/>
                <a:sym typeface="Montserrat Medium"/>
              </a:rPr>
              <a:t>Elementos del Diagrama de Flujo</a:t>
            </a:r>
            <a:endParaRPr lang="es-MX" sz="3200" b="1" dirty="0">
              <a:solidFill>
                <a:schemeClr val="dk1"/>
              </a:solidFill>
              <a:latin typeface="Montserrat Medium"/>
              <a:cs typeface="Arial"/>
            </a:endParaRPr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1B3DE21B-267E-03E9-AD7E-BD12B9566397}"/>
              </a:ext>
            </a:extLst>
          </p:cNvPr>
          <p:cNvSpPr txBox="1"/>
          <p:nvPr/>
        </p:nvSpPr>
        <p:spPr>
          <a:xfrm>
            <a:off x="326064" y="2392430"/>
            <a:ext cx="10044661" cy="418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El círculo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identifica el inicio y el fin del flujo.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El rectángulo ovalado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se utiliza para identificar interacciones del usuario.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El rectángulo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se utiliza para comunicar “escenarios”. En el caso de diseño UX suele representar pantallas.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Los rombos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indican cuando se produce una decisión que habitualmente tiene una respuesta positiva o negativa. Esto dividirá el flujo en dos.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Las flechas o conectores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permiten identificar la dirección que sigue el flujo (habitualmente de izquierda a derecha o de arriba hacia abajo). </a:t>
            </a:r>
          </a:p>
        </p:txBody>
      </p:sp>
    </p:spTree>
    <p:extLst>
      <p:ext uri="{BB962C8B-B14F-4D97-AF65-F5344CB8AC3E}">
        <p14:creationId xmlns:p14="http://schemas.microsoft.com/office/powerpoint/2010/main" val="328837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puesta de diagrama de flujo para buscar recetas de tortitas">
            <a:extLst>
              <a:ext uri="{FF2B5EF4-FFF2-40B4-BE49-F238E27FC236}">
                <a16:creationId xmlns:a16="http://schemas.microsoft.com/office/drawing/2014/main" id="{1D0256B4-0CA1-6724-DE09-7B72F492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89" y="0"/>
            <a:ext cx="734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0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a de flujo del registro de usuarios">
            <a:extLst>
              <a:ext uri="{FF2B5EF4-FFF2-40B4-BE49-F238E27FC236}">
                <a16:creationId xmlns:a16="http://schemas.microsoft.com/office/drawing/2014/main" id="{055AFF47-4F6E-50B9-52FE-8ECF06D9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777" y="347966"/>
            <a:ext cx="8216091" cy="616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5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lowchart">
            <a:hlinkClick r:id="rId2"/>
            <a:extLst>
              <a:ext uri="{FF2B5EF4-FFF2-40B4-BE49-F238E27FC236}">
                <a16:creationId xmlns:a16="http://schemas.microsoft.com/office/drawing/2014/main" id="{1776D35C-C388-6B92-B176-4C3C5E8CB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1054100"/>
            <a:ext cx="7823200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79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ES" sz="3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ACTIVIDAD 2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52052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9F0A85FA-B7B3-69BA-E2E0-67D0608D2FFC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Contextualización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EC257E10-2C16-B2A2-65CD-8286F3116378}"/>
              </a:ext>
            </a:extLst>
          </p:cNvPr>
          <p:cNvSpPr txBox="1"/>
          <p:nvPr/>
        </p:nvSpPr>
        <p:spPr>
          <a:xfrm>
            <a:off x="326064" y="2239931"/>
            <a:ext cx="10802680" cy="274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la actividad 1, el objetivo era identificar y analizar un sistema o aplicación donde se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presenta cierta experiencia en el manejo o conocimiento de sus productos o servicios; por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 continuando con el ciclo de vida de desarrollo de un sistema se pretende promover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nuevos prototipos a fin de “mejorar” dicha aplicación o sistema, por supuesto acorde a los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puntos identificados en la actividad 1.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rgbClr val="FFC000"/>
              </a:buClr>
            </a:pPr>
            <a:endParaRPr lang="es-MX" sz="267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37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9F0A85FA-B7B3-69BA-E2E0-67D0608D2FFC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Contextualización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EC257E10-2C16-B2A2-65CD-8286F3116378}"/>
              </a:ext>
            </a:extLst>
          </p:cNvPr>
          <p:cNvSpPr txBox="1"/>
          <p:nvPr/>
        </p:nvSpPr>
        <p:spPr>
          <a:xfrm>
            <a:off x="326064" y="2239931"/>
            <a:ext cx="10802680" cy="201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recomienda analizar distintas aplicaciones competencia, con el objetivo de conocer su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diseño, funcionalidad y que aspectos pueden funcionar a la mejora del sistema o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aplicación, es importante que la solución debe estar apegada al diseño orientado al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usuario.</a:t>
            </a:r>
          </a:p>
          <a:p>
            <a:pPr>
              <a:buClr>
                <a:srgbClr val="FFC000"/>
              </a:buClr>
            </a:pPr>
            <a:endParaRPr lang="es-MX" sz="267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63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41116" y="2070572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Elaborar como mínimo 3 diseños de pantalla/interfaces principales como ideas de diseño o bocetos mejorando la funcionalidad o diseño del sistema o aplicación seleccionada en la actividad 1.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ejemplo: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de catálogo, interfaz de acceso, interfaz de información.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 DEL TUTOR: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recomiendo que esta actividad la hagan a mano primero.</a:t>
            </a:r>
          </a:p>
          <a:p>
            <a:pPr>
              <a:buClr>
                <a:srgbClr val="FFC000"/>
              </a:buClr>
            </a:pPr>
            <a:endParaRPr lang="es-MX" sz="24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6949" y="1403482"/>
            <a:ext cx="5699052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Aprenderemos…</a:t>
            </a:r>
            <a:endParaRPr lang="es-MX" sz="3200" dirty="0"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6068D5E5-2E54-924A-B7F3-7F7A978558F6}"/>
              </a:ext>
            </a:extLst>
          </p:cNvPr>
          <p:cNvSpPr txBox="1"/>
          <p:nvPr/>
        </p:nvSpPr>
        <p:spPr>
          <a:xfrm>
            <a:off x="396947" y="2098147"/>
            <a:ext cx="5543108" cy="176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Bocetaje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Diagramas de Flujo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pic>
        <p:nvPicPr>
          <p:cNvPr id="3" name="Picture 2" descr="Qué son los wireframes? – markos—esther design studio">
            <a:extLst>
              <a:ext uri="{FF2B5EF4-FFF2-40B4-BE49-F238E27FC236}">
                <a16:creationId xmlns:a16="http://schemas.microsoft.com/office/drawing/2014/main" id="{EB95A54C-270D-D17B-D7F1-6913FF117A8D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1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icrosoft lanza una app que permite crear catálogos y folletos desde Android">
            <a:extLst>
              <a:ext uri="{FF2B5EF4-FFF2-40B4-BE49-F238E27FC236}">
                <a16:creationId xmlns:a16="http://schemas.microsoft.com/office/drawing/2014/main" id="{568EF15D-6270-501E-29A2-27144F8D3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4"/>
          <a:stretch/>
        </p:blipFill>
        <p:spPr bwMode="auto">
          <a:xfrm>
            <a:off x="2171700" y="1900215"/>
            <a:ext cx="7848600" cy="369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154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u propio logo en la pantalla de acceso @ Ayuda WordPress">
            <a:extLst>
              <a:ext uri="{FF2B5EF4-FFF2-40B4-BE49-F238E27FC236}">
                <a16:creationId xmlns:a16="http://schemas.microsoft.com/office/drawing/2014/main" id="{109D24A8-027A-62B3-380B-8D9AE428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156970"/>
            <a:ext cx="5207000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18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istorial de servicios y piezas del iPhone - Soporte técnico de Apple">
            <a:extLst>
              <a:ext uri="{FF2B5EF4-FFF2-40B4-BE49-F238E27FC236}">
                <a16:creationId xmlns:a16="http://schemas.microsoft.com/office/drawing/2014/main" id="{96FC088C-1ABB-ADD4-EBA0-4FD09ACA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1898362"/>
            <a:ext cx="3901123" cy="49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64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Estructura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341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Portada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Desarrollo: Propuesta diseño y Diagrama de operación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260170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respecto a la información que se presentará en esta actividad. 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Interpretar y argumentar con palabras propias el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presentado y lo solicitado dentro de la actividad.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por qué debería emplearse este tipo de solución para la actividad presentada.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</p:txBody>
      </p:sp>
    </p:spTree>
    <p:extLst>
      <p:ext uri="{BB962C8B-B14F-4D97-AF65-F5344CB8AC3E}">
        <p14:creationId xmlns:p14="http://schemas.microsoft.com/office/powerpoint/2010/main" val="371462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Registrar, acceder o instalar las aplicaciones a utilizar para los diagramas de flujo y bocetos.</a:t>
            </a:r>
            <a:endParaRPr lang="es-MX" sz="267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79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como mínimo 1 boceto del diseño de la interfaz 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(con 3 pantallas cada una, por ejemplo el acceso, el menú y la interfaz de compra) 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acorde a las mejoras identificadas en la actividad 1, considerar los aspectos de usabilidad, accesibilidad, interacción y organización espacial, es importante integrar los formatos correspondientes 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(fuentes/color)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ingresar esta información posterior al tema: Ideas de diseño consecuente a cada propuesta.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(Propuestas de diseño #)</a:t>
            </a: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Para el boceto puedes realizarlo en hoja y papel.</a:t>
            </a:r>
            <a:endParaRPr lang="es-MX" sz="267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769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DA5FD33-901B-3437-BF64-4757698C2814}"/>
              </a:ext>
            </a:extLst>
          </p:cNvPr>
          <p:cNvSpPr/>
          <p:nvPr/>
        </p:nvSpPr>
        <p:spPr>
          <a:xfrm>
            <a:off x="289931" y="1616926"/>
            <a:ext cx="3523786" cy="43935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CE517EC3-7D3C-621B-FDE4-EF9725374908}"/>
              </a:ext>
            </a:extLst>
          </p:cNvPr>
          <p:cNvSpPr/>
          <p:nvPr/>
        </p:nvSpPr>
        <p:spPr>
          <a:xfrm>
            <a:off x="1014760" y="4583150"/>
            <a:ext cx="2074127" cy="568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802F7027-C86F-9789-4570-D8325398DBFD}"/>
              </a:ext>
            </a:extLst>
          </p:cNvPr>
          <p:cNvSpPr/>
          <p:nvPr/>
        </p:nvSpPr>
        <p:spPr>
          <a:xfrm>
            <a:off x="1014759" y="2787805"/>
            <a:ext cx="2074127" cy="4460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A58C92FE-D421-A0DB-584E-1638B3FADBB2}"/>
              </a:ext>
            </a:extLst>
          </p:cNvPr>
          <p:cNvSpPr/>
          <p:nvPr/>
        </p:nvSpPr>
        <p:spPr>
          <a:xfrm>
            <a:off x="1025910" y="3679903"/>
            <a:ext cx="2074127" cy="4460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3082F-A1B6-EF94-4BFF-6484EDDBD2C2}"/>
              </a:ext>
            </a:extLst>
          </p:cNvPr>
          <p:cNvSpPr txBox="1"/>
          <p:nvPr/>
        </p:nvSpPr>
        <p:spPr>
          <a:xfrm>
            <a:off x="1649142" y="238502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e-mail: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8D1142D-29F9-3A72-0A77-2809B2245D3C}"/>
              </a:ext>
            </a:extLst>
          </p:cNvPr>
          <p:cNvSpPr txBox="1"/>
          <p:nvPr/>
        </p:nvSpPr>
        <p:spPr>
          <a:xfrm>
            <a:off x="1395456" y="3310571"/>
            <a:ext cx="12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contraseña:</a:t>
            </a:r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6C336C41-D584-43F6-169E-9D68E8881C34}"/>
              </a:ext>
            </a:extLst>
          </p:cNvPr>
          <p:cNvSpPr/>
          <p:nvPr/>
        </p:nvSpPr>
        <p:spPr>
          <a:xfrm>
            <a:off x="1784195" y="1784195"/>
            <a:ext cx="490653" cy="46835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53B457-26CB-62E6-9E63-2AA87523ECD4}"/>
              </a:ext>
            </a:extLst>
          </p:cNvPr>
          <p:cNvSpPr/>
          <p:nvPr/>
        </p:nvSpPr>
        <p:spPr>
          <a:xfrm>
            <a:off x="4170556" y="1616926"/>
            <a:ext cx="3523786" cy="43935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41FA15C-4494-FE29-FF2F-F8A2D41DF7F0}"/>
              </a:ext>
            </a:extLst>
          </p:cNvPr>
          <p:cNvSpPr/>
          <p:nvPr/>
        </p:nvSpPr>
        <p:spPr>
          <a:xfrm>
            <a:off x="4170556" y="2584294"/>
            <a:ext cx="1033346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0792DF-6294-DD5A-6B85-311179E98FF2}"/>
              </a:ext>
            </a:extLst>
          </p:cNvPr>
          <p:cNvSpPr/>
          <p:nvPr/>
        </p:nvSpPr>
        <p:spPr>
          <a:xfrm>
            <a:off x="5330282" y="2584294"/>
            <a:ext cx="1460810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6DC302-4F00-1A6C-DA79-46215137117F}"/>
              </a:ext>
            </a:extLst>
          </p:cNvPr>
          <p:cNvSpPr/>
          <p:nvPr/>
        </p:nvSpPr>
        <p:spPr>
          <a:xfrm>
            <a:off x="6958361" y="2584294"/>
            <a:ext cx="735981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ara sonriente 12">
            <a:extLst>
              <a:ext uri="{FF2B5EF4-FFF2-40B4-BE49-F238E27FC236}">
                <a16:creationId xmlns:a16="http://schemas.microsoft.com/office/drawing/2014/main" id="{AD9915A8-EAD1-2516-4B1D-50338CE5B3D2}"/>
              </a:ext>
            </a:extLst>
          </p:cNvPr>
          <p:cNvSpPr/>
          <p:nvPr/>
        </p:nvSpPr>
        <p:spPr>
          <a:xfrm>
            <a:off x="6958361" y="1851103"/>
            <a:ext cx="490653" cy="46835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7CAEB40-7A5F-1382-44EF-8FD0BB626A04}"/>
              </a:ext>
            </a:extLst>
          </p:cNvPr>
          <p:cNvSpPr txBox="1"/>
          <p:nvPr/>
        </p:nvSpPr>
        <p:spPr>
          <a:xfrm>
            <a:off x="5415320" y="2085278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Favoritos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2F7712F-CE68-AC13-66F2-9CE59E77BF1A}"/>
              </a:ext>
            </a:extLst>
          </p:cNvPr>
          <p:cNvSpPr txBox="1"/>
          <p:nvPr/>
        </p:nvSpPr>
        <p:spPr>
          <a:xfrm>
            <a:off x="5404169" y="4081346"/>
            <a:ext cx="98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Estrenos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1CE2F88-E4CC-30A0-198A-90B603C05234}"/>
              </a:ext>
            </a:extLst>
          </p:cNvPr>
          <p:cNvSpPr/>
          <p:nvPr/>
        </p:nvSpPr>
        <p:spPr>
          <a:xfrm>
            <a:off x="4687229" y="4456254"/>
            <a:ext cx="1033346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ACA4995-5E11-FE42-695B-819B1FD98475}"/>
              </a:ext>
            </a:extLst>
          </p:cNvPr>
          <p:cNvSpPr/>
          <p:nvPr/>
        </p:nvSpPr>
        <p:spPr>
          <a:xfrm>
            <a:off x="5947317" y="4478556"/>
            <a:ext cx="1033346" cy="1299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Conector curvado 18">
            <a:extLst>
              <a:ext uri="{FF2B5EF4-FFF2-40B4-BE49-F238E27FC236}">
                <a16:creationId xmlns:a16="http://schemas.microsoft.com/office/drawing/2014/main" id="{BEADCC08-FF7D-2955-35C5-5C7628D75F3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088887" y="4583150"/>
            <a:ext cx="1460809" cy="284356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AF5F721-671D-13DC-700D-8C8FDB99F325}"/>
              </a:ext>
            </a:extLst>
          </p:cNvPr>
          <p:cNvSpPr/>
          <p:nvPr/>
        </p:nvSpPr>
        <p:spPr>
          <a:xfrm>
            <a:off x="7917366" y="1605775"/>
            <a:ext cx="3523786" cy="43935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2FAF13A-C022-3AB5-8E92-88DC28307AA2}"/>
              </a:ext>
            </a:extLst>
          </p:cNvPr>
          <p:cNvSpPr/>
          <p:nvPr/>
        </p:nvSpPr>
        <p:spPr>
          <a:xfrm>
            <a:off x="9868829" y="2365402"/>
            <a:ext cx="1201070" cy="1518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5F7D65B-707F-55BC-E41F-610C1B5930CB}"/>
              </a:ext>
            </a:extLst>
          </p:cNvPr>
          <p:cNvSpPr txBox="1"/>
          <p:nvPr/>
        </p:nvSpPr>
        <p:spPr>
          <a:xfrm>
            <a:off x="8157282" y="2454610"/>
            <a:ext cx="14885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Lorem ipsum dolor sit amet, consectetur adipiscing elit. Maecenas at enim ullamcorper, mattis ipsum mattis, bibendum neque. Maecenas posuere bibendum orci at imperdiet.</a:t>
            </a:r>
            <a:endParaRPr lang="es-MX" sz="900" dirty="0">
              <a:solidFill>
                <a:schemeClr val="accent1"/>
              </a:solidFill>
            </a:endParaRPr>
          </a:p>
        </p:txBody>
      </p:sp>
      <p:sp>
        <p:nvSpPr>
          <p:cNvPr id="24" name="Cara sonriente 23">
            <a:extLst>
              <a:ext uri="{FF2B5EF4-FFF2-40B4-BE49-F238E27FC236}">
                <a16:creationId xmlns:a16="http://schemas.microsoft.com/office/drawing/2014/main" id="{99B1004D-FF80-1830-ADBB-61554B89A775}"/>
              </a:ext>
            </a:extLst>
          </p:cNvPr>
          <p:cNvSpPr/>
          <p:nvPr/>
        </p:nvSpPr>
        <p:spPr>
          <a:xfrm>
            <a:off x="10549054" y="1773045"/>
            <a:ext cx="490653" cy="46835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493737-B3CF-A7E4-1A2A-83FF4F97195B}"/>
              </a:ext>
            </a:extLst>
          </p:cNvPr>
          <p:cNvSpPr txBox="1"/>
          <p:nvPr/>
        </p:nvSpPr>
        <p:spPr>
          <a:xfrm>
            <a:off x="8239266" y="2134788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Gato volador</a:t>
            </a:r>
          </a:p>
        </p:txBody>
      </p:sp>
      <p:pic>
        <p:nvPicPr>
          <p:cNvPr id="27" name="Gráfico 26" descr="Clapper board contorno">
            <a:extLst>
              <a:ext uri="{FF2B5EF4-FFF2-40B4-BE49-F238E27FC236}">
                <a16:creationId xmlns:a16="http://schemas.microsoft.com/office/drawing/2014/main" id="{288CF3E2-6B22-80F9-8AB1-B6D839D7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677" y="4185940"/>
            <a:ext cx="397210" cy="39721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CF7C4A5-FA94-FF58-5BA1-7476E967EAD0}"/>
              </a:ext>
            </a:extLst>
          </p:cNvPr>
          <p:cNvSpPr txBox="1"/>
          <p:nvPr/>
        </p:nvSpPr>
        <p:spPr>
          <a:xfrm>
            <a:off x="8685315" y="423121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Ep 1</a:t>
            </a:r>
          </a:p>
        </p:txBody>
      </p:sp>
      <p:pic>
        <p:nvPicPr>
          <p:cNvPr id="29" name="Gráfico 28" descr="Clapper board contorno">
            <a:extLst>
              <a:ext uri="{FF2B5EF4-FFF2-40B4-BE49-F238E27FC236}">
                <a16:creationId xmlns:a16="http://schemas.microsoft.com/office/drawing/2014/main" id="{32577B15-EE51-48C2-7EA0-0C014312C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0375" y="4654291"/>
            <a:ext cx="397210" cy="39721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11741EB-0648-0EBC-DE76-B35EB289B730}"/>
              </a:ext>
            </a:extLst>
          </p:cNvPr>
          <p:cNvSpPr txBox="1"/>
          <p:nvPr/>
        </p:nvSpPr>
        <p:spPr>
          <a:xfrm>
            <a:off x="8663013" y="469956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Ep 2</a:t>
            </a:r>
          </a:p>
        </p:txBody>
      </p:sp>
      <p:cxnSp>
        <p:nvCxnSpPr>
          <p:cNvPr id="31" name="Conector curvado 30">
            <a:extLst>
              <a:ext uri="{FF2B5EF4-FFF2-40B4-BE49-F238E27FC236}">
                <a16:creationId xmlns:a16="http://schemas.microsoft.com/office/drawing/2014/main" id="{8C8B3564-E663-F81D-6D82-8686C5B6002F}"/>
              </a:ext>
            </a:extLst>
          </p:cNvPr>
          <p:cNvCxnSpPr>
            <a:cxnSpLocks/>
          </p:cNvCxnSpPr>
          <p:nvPr/>
        </p:nvCxnSpPr>
        <p:spPr>
          <a:xfrm flipV="1">
            <a:off x="6818229" y="3793438"/>
            <a:ext cx="2861030" cy="1071279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34C92BC-109A-391E-F0D7-43A973422E52}"/>
              </a:ext>
            </a:extLst>
          </p:cNvPr>
          <p:cNvCxnSpPr/>
          <p:nvPr/>
        </p:nvCxnSpPr>
        <p:spPr>
          <a:xfrm flipH="1">
            <a:off x="4895385" y="1215483"/>
            <a:ext cx="308517" cy="123912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41294E9-13BB-2E5D-3AE0-FF0D02FAACAB}"/>
              </a:ext>
            </a:extLst>
          </p:cNvPr>
          <p:cNvCxnSpPr>
            <a:cxnSpLocks/>
          </p:cNvCxnSpPr>
          <p:nvPr/>
        </p:nvCxnSpPr>
        <p:spPr>
          <a:xfrm flipH="1" flipV="1">
            <a:off x="9308668" y="4501272"/>
            <a:ext cx="624241" cy="62684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10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2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el diagrama de flujo de los procesos que interactúan en la interfaz, es decir como va a funcionar la interfaz, recordar utilizar un software especializado, insertar estos diagramas. </a:t>
            </a:r>
            <a:r>
              <a:rPr lang="es-MX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(Diagramas de operación)</a:t>
            </a:r>
            <a:endParaRPr lang="es-MX" sz="267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mbo 1">
            <a:extLst>
              <a:ext uri="{FF2B5EF4-FFF2-40B4-BE49-F238E27FC236}">
                <a16:creationId xmlns:a16="http://schemas.microsoft.com/office/drawing/2014/main" id="{9652A6E2-12F3-75DD-8680-577EEE66D5BF}"/>
              </a:ext>
            </a:extLst>
          </p:cNvPr>
          <p:cNvSpPr/>
          <p:nvPr/>
        </p:nvSpPr>
        <p:spPr>
          <a:xfrm>
            <a:off x="85863" y="2363315"/>
            <a:ext cx="1873405" cy="1182029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D0B1EF9-7835-2B42-661E-DD95503C7714}"/>
              </a:ext>
            </a:extLst>
          </p:cNvPr>
          <p:cNvCxnSpPr>
            <a:cxnSpLocks/>
          </p:cNvCxnSpPr>
          <p:nvPr/>
        </p:nvCxnSpPr>
        <p:spPr>
          <a:xfrm>
            <a:off x="1815152" y="3065098"/>
            <a:ext cx="626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FF5840BD-3572-A3BF-2473-C52BBAB5D37A}"/>
              </a:ext>
            </a:extLst>
          </p:cNvPr>
          <p:cNvSpPr/>
          <p:nvPr/>
        </p:nvSpPr>
        <p:spPr>
          <a:xfrm>
            <a:off x="2414240" y="2463676"/>
            <a:ext cx="1605775" cy="1081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Acceder al menú del buscador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7D18074-F331-E7F5-F4B1-197DACE7774B}"/>
              </a:ext>
            </a:extLst>
          </p:cNvPr>
          <p:cNvSpPr/>
          <p:nvPr/>
        </p:nvSpPr>
        <p:spPr>
          <a:xfrm>
            <a:off x="3258202" y="360928"/>
            <a:ext cx="1773044" cy="10816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Ayuda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8F71B2C-0950-CCE2-8D22-7A0365275546}"/>
              </a:ext>
            </a:extLst>
          </p:cNvPr>
          <p:cNvCxnSpPr>
            <a:cxnSpLocks/>
          </p:cNvCxnSpPr>
          <p:nvPr/>
        </p:nvCxnSpPr>
        <p:spPr>
          <a:xfrm>
            <a:off x="3898467" y="3545344"/>
            <a:ext cx="445306" cy="56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86C24B3-554D-7E05-8012-DEF70B4E30FC}"/>
              </a:ext>
            </a:extLst>
          </p:cNvPr>
          <p:cNvSpPr/>
          <p:nvPr/>
        </p:nvSpPr>
        <p:spPr>
          <a:xfrm>
            <a:off x="4039715" y="4105693"/>
            <a:ext cx="1773044" cy="10816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¿Qué desea buscar?</a:t>
            </a:r>
          </a:p>
        </p:txBody>
      </p:sp>
      <p:cxnSp>
        <p:nvCxnSpPr>
          <p:cNvPr id="21" name="Conector curvado 20">
            <a:extLst>
              <a:ext uri="{FF2B5EF4-FFF2-40B4-BE49-F238E27FC236}">
                <a16:creationId xmlns:a16="http://schemas.microsoft.com/office/drawing/2014/main" id="{D880D229-F64E-2CD6-64C9-94A78448C9FB}"/>
              </a:ext>
            </a:extLst>
          </p:cNvPr>
          <p:cNvCxnSpPr>
            <a:cxnSpLocks/>
            <a:endCxn id="17" idx="0"/>
          </p:cNvCxnSpPr>
          <p:nvPr/>
        </p:nvCxnSpPr>
        <p:spPr>
          <a:xfrm rot="16200000" flipH="1">
            <a:off x="4484308" y="1610902"/>
            <a:ext cx="878248" cy="5936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CF8B1C2B-5B24-EC4E-6EAB-6798025FCCA4}"/>
              </a:ext>
            </a:extLst>
          </p:cNvPr>
          <p:cNvSpPr/>
          <p:nvPr/>
        </p:nvSpPr>
        <p:spPr>
          <a:xfrm>
            <a:off x="6324228" y="1215763"/>
            <a:ext cx="1605121" cy="8782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Qué si se podrá hacer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20116D0-8524-7CE9-7C79-83B74EEEA4B0}"/>
              </a:ext>
            </a:extLst>
          </p:cNvPr>
          <p:cNvCxnSpPr>
            <a:cxnSpLocks/>
          </p:cNvCxnSpPr>
          <p:nvPr/>
        </p:nvCxnSpPr>
        <p:spPr>
          <a:xfrm flipV="1">
            <a:off x="5666865" y="1806034"/>
            <a:ext cx="650487" cy="51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AFEAA72-2F7A-AD1E-A1F4-DEBA31AE08B3}"/>
              </a:ext>
            </a:extLst>
          </p:cNvPr>
          <p:cNvCxnSpPr>
            <a:cxnSpLocks/>
          </p:cNvCxnSpPr>
          <p:nvPr/>
        </p:nvCxnSpPr>
        <p:spPr>
          <a:xfrm>
            <a:off x="9991492" y="360928"/>
            <a:ext cx="892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8DE4591-638E-F532-2900-487234F94BFC}"/>
              </a:ext>
            </a:extLst>
          </p:cNvPr>
          <p:cNvSpPr/>
          <p:nvPr/>
        </p:nvSpPr>
        <p:spPr>
          <a:xfrm>
            <a:off x="186224" y="4766110"/>
            <a:ext cx="1773044" cy="10816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Sigue tu pedido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B78A0A5F-AC4E-1440-CADD-4C5F1FD509F1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8731909" y="2279639"/>
            <a:ext cx="657751" cy="53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mbo 36">
            <a:extLst>
              <a:ext uri="{FF2B5EF4-FFF2-40B4-BE49-F238E27FC236}">
                <a16:creationId xmlns:a16="http://schemas.microsoft.com/office/drawing/2014/main" id="{21FBE6CF-D575-BFEA-4954-8C91D29C4808}"/>
              </a:ext>
            </a:extLst>
          </p:cNvPr>
          <p:cNvSpPr/>
          <p:nvPr/>
        </p:nvSpPr>
        <p:spPr>
          <a:xfrm>
            <a:off x="9389660" y="4833513"/>
            <a:ext cx="1873405" cy="1182029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fin</a:t>
            </a:r>
          </a:p>
        </p:txBody>
      </p:sp>
      <p:sp>
        <p:nvSpPr>
          <p:cNvPr id="17" name="Rectángulo redondeado 4">
            <a:extLst>
              <a:ext uri="{FF2B5EF4-FFF2-40B4-BE49-F238E27FC236}">
                <a16:creationId xmlns:a16="http://schemas.microsoft.com/office/drawing/2014/main" id="{5AA2160D-AE45-4CAC-2C45-9CC3691BE152}"/>
              </a:ext>
            </a:extLst>
          </p:cNvPr>
          <p:cNvSpPr/>
          <p:nvPr/>
        </p:nvSpPr>
        <p:spPr>
          <a:xfrm>
            <a:off x="4417386" y="2346868"/>
            <a:ext cx="1605775" cy="1081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Garantías, devoluciones, envíos</a:t>
            </a:r>
          </a:p>
        </p:txBody>
      </p:sp>
      <p:cxnSp>
        <p:nvCxnSpPr>
          <p:cNvPr id="20" name="Conector curvado 20">
            <a:extLst>
              <a:ext uri="{FF2B5EF4-FFF2-40B4-BE49-F238E27FC236}">
                <a16:creationId xmlns:a16="http://schemas.microsoft.com/office/drawing/2014/main" id="{2CE562A2-B63A-E3D3-B9B0-0AC3418BFBCE}"/>
              </a:ext>
            </a:extLst>
          </p:cNvPr>
          <p:cNvCxnSpPr>
            <a:cxnSpLocks/>
          </p:cNvCxnSpPr>
          <p:nvPr/>
        </p:nvCxnSpPr>
        <p:spPr>
          <a:xfrm flipV="1">
            <a:off x="1323833" y="988930"/>
            <a:ext cx="1934369" cy="153533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0811F2DB-3F02-5507-C10C-38F103476A8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23161" y="2887702"/>
            <a:ext cx="1103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E1120369-F037-9AD4-2587-B3C40B94C6B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812759" y="4623728"/>
            <a:ext cx="504593" cy="2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2FACE30D-9263-13EB-FF79-DF6484B01A03}"/>
              </a:ext>
            </a:extLst>
          </p:cNvPr>
          <p:cNvSpPr/>
          <p:nvPr/>
        </p:nvSpPr>
        <p:spPr>
          <a:xfrm>
            <a:off x="6309917" y="4196946"/>
            <a:ext cx="1773044" cy="10816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Filtrar por…</a:t>
            </a:r>
          </a:p>
          <a:p>
            <a:pPr algn="ctr"/>
            <a:r>
              <a:rPr lang="es-MX" dirty="0"/>
              <a:t>Categorías.</a:t>
            </a:r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1EFE0FC6-516D-1BCB-1C56-14537E31F3B2}"/>
              </a:ext>
            </a:extLst>
          </p:cNvPr>
          <p:cNvCxnSpPr>
            <a:cxnSpLocks/>
          </p:cNvCxnSpPr>
          <p:nvPr/>
        </p:nvCxnSpPr>
        <p:spPr>
          <a:xfrm>
            <a:off x="8082961" y="4743403"/>
            <a:ext cx="1647893" cy="44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ángulo redondeado 24">
            <a:extLst>
              <a:ext uri="{FF2B5EF4-FFF2-40B4-BE49-F238E27FC236}">
                <a16:creationId xmlns:a16="http://schemas.microsoft.com/office/drawing/2014/main" id="{6DC6703F-9FD2-E23F-BD9A-9D883ABE508F}"/>
              </a:ext>
            </a:extLst>
          </p:cNvPr>
          <p:cNvSpPr/>
          <p:nvPr/>
        </p:nvSpPr>
        <p:spPr>
          <a:xfrm>
            <a:off x="7126788" y="2371490"/>
            <a:ext cx="1605121" cy="8782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Qué no se podrá hacer</a:t>
            </a:r>
          </a:p>
        </p:txBody>
      </p:sp>
      <p:sp>
        <p:nvSpPr>
          <p:cNvPr id="74" name="Rombo 73">
            <a:extLst>
              <a:ext uri="{FF2B5EF4-FFF2-40B4-BE49-F238E27FC236}">
                <a16:creationId xmlns:a16="http://schemas.microsoft.com/office/drawing/2014/main" id="{1F227827-1594-B1F8-D0AF-5692520F1391}"/>
              </a:ext>
            </a:extLst>
          </p:cNvPr>
          <p:cNvSpPr/>
          <p:nvPr/>
        </p:nvSpPr>
        <p:spPr>
          <a:xfrm>
            <a:off x="8573383" y="1097610"/>
            <a:ext cx="1873405" cy="1182029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fin</a:t>
            </a:r>
          </a:p>
        </p:txBody>
      </p: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93093C81-2763-62BC-8093-4D6B7B752323}"/>
              </a:ext>
            </a:extLst>
          </p:cNvPr>
          <p:cNvCxnSpPr>
            <a:cxnSpLocks/>
          </p:cNvCxnSpPr>
          <p:nvPr/>
        </p:nvCxnSpPr>
        <p:spPr>
          <a:xfrm>
            <a:off x="7929348" y="1442596"/>
            <a:ext cx="892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0E55B19-50B4-1B0D-C18C-EAA93B840C82}"/>
              </a:ext>
            </a:extLst>
          </p:cNvPr>
          <p:cNvCxnSpPr>
            <a:cxnSpLocks/>
            <a:stCxn id="2" idx="2"/>
            <a:endCxn id="29" idx="0"/>
          </p:cNvCxnSpPr>
          <p:nvPr/>
        </p:nvCxnSpPr>
        <p:spPr>
          <a:xfrm>
            <a:off x="1022566" y="3545344"/>
            <a:ext cx="50180" cy="122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ector curvado 20">
            <a:extLst>
              <a:ext uri="{FF2B5EF4-FFF2-40B4-BE49-F238E27FC236}">
                <a16:creationId xmlns:a16="http://schemas.microsoft.com/office/drawing/2014/main" id="{DBEA92B9-4825-08D4-02B5-99810D28C339}"/>
              </a:ext>
            </a:extLst>
          </p:cNvPr>
          <p:cNvCxnSpPr>
            <a:cxnSpLocks/>
          </p:cNvCxnSpPr>
          <p:nvPr/>
        </p:nvCxnSpPr>
        <p:spPr>
          <a:xfrm>
            <a:off x="1959268" y="5388825"/>
            <a:ext cx="1070360" cy="1875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ector curvado 20">
            <a:extLst>
              <a:ext uri="{FF2B5EF4-FFF2-40B4-BE49-F238E27FC236}">
                <a16:creationId xmlns:a16="http://schemas.microsoft.com/office/drawing/2014/main" id="{BC584D07-A47B-D23F-91CC-A3968981BDDC}"/>
              </a:ext>
            </a:extLst>
          </p:cNvPr>
          <p:cNvCxnSpPr>
            <a:cxnSpLocks/>
          </p:cNvCxnSpPr>
          <p:nvPr/>
        </p:nvCxnSpPr>
        <p:spPr>
          <a:xfrm>
            <a:off x="1323833" y="5869070"/>
            <a:ext cx="804802" cy="6545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ángulo 90">
            <a:extLst>
              <a:ext uri="{FF2B5EF4-FFF2-40B4-BE49-F238E27FC236}">
                <a16:creationId xmlns:a16="http://schemas.microsoft.com/office/drawing/2014/main" id="{282C90ED-752D-01DC-2BCE-9D084424AF35}"/>
              </a:ext>
            </a:extLst>
          </p:cNvPr>
          <p:cNvSpPr/>
          <p:nvPr/>
        </p:nvSpPr>
        <p:spPr>
          <a:xfrm>
            <a:off x="3014631" y="5315076"/>
            <a:ext cx="1315493" cy="6746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Sucursal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1C398F8C-2506-9478-BD73-7B859D4D9569}"/>
              </a:ext>
            </a:extLst>
          </p:cNvPr>
          <p:cNvSpPr/>
          <p:nvPr/>
        </p:nvSpPr>
        <p:spPr>
          <a:xfrm>
            <a:off x="2128635" y="6263588"/>
            <a:ext cx="1219542" cy="4669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Internet</a:t>
            </a:r>
          </a:p>
        </p:txBody>
      </p:sp>
      <p:cxnSp>
        <p:nvCxnSpPr>
          <p:cNvPr id="94" name="Conector curvado 20">
            <a:extLst>
              <a:ext uri="{FF2B5EF4-FFF2-40B4-BE49-F238E27FC236}">
                <a16:creationId xmlns:a16="http://schemas.microsoft.com/office/drawing/2014/main" id="{3083D5E1-4B0E-24CA-EFAF-F84EEA052C6C}"/>
              </a:ext>
            </a:extLst>
          </p:cNvPr>
          <p:cNvCxnSpPr>
            <a:cxnSpLocks/>
          </p:cNvCxnSpPr>
          <p:nvPr/>
        </p:nvCxnSpPr>
        <p:spPr>
          <a:xfrm>
            <a:off x="4343773" y="5798865"/>
            <a:ext cx="1070360" cy="1875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ector curvado 20">
            <a:extLst>
              <a:ext uri="{FF2B5EF4-FFF2-40B4-BE49-F238E27FC236}">
                <a16:creationId xmlns:a16="http://schemas.microsoft.com/office/drawing/2014/main" id="{4B5C6610-7450-AE9D-946F-D87979AC4212}"/>
              </a:ext>
            </a:extLst>
          </p:cNvPr>
          <p:cNvCxnSpPr>
            <a:cxnSpLocks/>
          </p:cNvCxnSpPr>
          <p:nvPr/>
        </p:nvCxnSpPr>
        <p:spPr>
          <a:xfrm flipV="1">
            <a:off x="3348177" y="5986459"/>
            <a:ext cx="2065956" cy="55650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ángulo redondeado 24">
            <a:extLst>
              <a:ext uri="{FF2B5EF4-FFF2-40B4-BE49-F238E27FC236}">
                <a16:creationId xmlns:a16="http://schemas.microsoft.com/office/drawing/2014/main" id="{3B1A6A77-B6C5-0C0E-776C-71943324D5C1}"/>
              </a:ext>
            </a:extLst>
          </p:cNvPr>
          <p:cNvSpPr/>
          <p:nvPr/>
        </p:nvSpPr>
        <p:spPr>
          <a:xfrm>
            <a:off x="5427782" y="5576419"/>
            <a:ext cx="1605121" cy="8782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Opciones de rastreo</a:t>
            </a:r>
          </a:p>
        </p:txBody>
      </p: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B6BDF6ED-563B-FB4B-9715-8B6653E57D70}"/>
              </a:ext>
            </a:extLst>
          </p:cNvPr>
          <p:cNvCxnSpPr>
            <a:cxnSpLocks/>
          </p:cNvCxnSpPr>
          <p:nvPr/>
        </p:nvCxnSpPr>
        <p:spPr>
          <a:xfrm flipV="1">
            <a:off x="7032903" y="5576419"/>
            <a:ext cx="2477182" cy="41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2806705E-EE9A-5039-1EAF-1C12DF466A49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Bocetaje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55FC8243-43D5-A335-8308-FA9B84B0026D}"/>
              </a:ext>
            </a:extLst>
          </p:cNvPr>
          <p:cNvSpPr txBox="1"/>
          <p:nvPr/>
        </p:nvSpPr>
        <p:spPr>
          <a:xfrm>
            <a:off x="341116" y="2070572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Es una forma de comunicar tus primeras ideas de manera eficiente y te permite probar distintas opciones o mezclarlas según te parezca.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Puedes incluir notas de visualización, pequeñas descripciones en formas de manual, etc.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Se pueden usar plantillas en caso de ciclarse en una sola idea. (No es recomendado)</a:t>
            </a:r>
          </a:p>
        </p:txBody>
      </p:sp>
    </p:spTree>
    <p:extLst>
      <p:ext uri="{BB962C8B-B14F-4D97-AF65-F5344CB8AC3E}">
        <p14:creationId xmlns:p14="http://schemas.microsoft.com/office/powerpoint/2010/main" val="1019349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Conclusión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conclusión sobre la importancia de lo realizado en la actividad dentro de su campo laboral o vida cotidiana.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</p:txBody>
      </p:sp>
    </p:spTree>
    <p:extLst>
      <p:ext uri="{BB962C8B-B14F-4D97-AF65-F5344CB8AC3E}">
        <p14:creationId xmlns:p14="http://schemas.microsoft.com/office/powerpoint/2010/main" val="3738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Referencias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9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Incorporar las referencias utilizadas. (en caso de haber utilizado).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Escribe las referencias con formato APA, puedes utilizar la siguiente herramienta: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https://www.scribbr.es/citar/generador/</a:t>
            </a: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Guardar el archivo con formato PDF con el nombre de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NombreApellido_A2.</a:t>
            </a:r>
          </a:p>
        </p:txBody>
      </p:sp>
    </p:spTree>
    <p:extLst>
      <p:ext uri="{BB962C8B-B14F-4D97-AF65-F5344CB8AC3E}">
        <p14:creationId xmlns:p14="http://schemas.microsoft.com/office/powerpoint/2010/main" val="263992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396948" y="1403482"/>
            <a:ext cx="5699053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aprendimos a …</a:t>
            </a:r>
            <a:endParaRPr sz="2400" dirty="0"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AD4D2D34-7956-2C2D-3B6C-7C1CC691A886}"/>
              </a:ext>
            </a:extLst>
          </p:cNvPr>
          <p:cNvSpPr txBox="1"/>
          <p:nvPr/>
        </p:nvSpPr>
        <p:spPr>
          <a:xfrm>
            <a:off x="396947" y="2098147"/>
            <a:ext cx="5543108" cy="9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5C0C6952-3B5C-D84C-BBAB-938DF04D6328}"/>
              </a:ext>
            </a:extLst>
          </p:cNvPr>
          <p:cNvSpPr txBox="1"/>
          <p:nvPr/>
        </p:nvSpPr>
        <p:spPr>
          <a:xfrm>
            <a:off x="396947" y="2098147"/>
            <a:ext cx="5543108" cy="13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Bocetaje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Diagramas de Flujo</a:t>
            </a:r>
          </a:p>
        </p:txBody>
      </p:sp>
      <p:pic>
        <p:nvPicPr>
          <p:cNvPr id="2050" name="Picture 2" descr="Qué es un wireframe? Diferencias entre boceto, wireframe, prototipo y  mockup - CursoUX">
            <a:extLst>
              <a:ext uri="{FF2B5EF4-FFF2-40B4-BE49-F238E27FC236}">
                <a16:creationId xmlns:a16="http://schemas.microsoft.com/office/drawing/2014/main" id="{AABABE74-3AF6-99BA-6CD8-949DE6366050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8" r="214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333465" y="2336516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 útiles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1333465" y="3593910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 útiles</a:t>
            </a:r>
            <a:endParaRPr sz="2400" dirty="0"/>
          </a:p>
        </p:txBody>
      </p:sp>
      <p:pic>
        <p:nvPicPr>
          <p:cNvPr id="264" name="Google Shape;264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50227" t="6860" r="42113" b="80772"/>
          <a:stretch/>
        </p:blipFill>
        <p:spPr>
          <a:xfrm>
            <a:off x="8221387" y="2117629"/>
            <a:ext cx="789844" cy="84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16949" t="6763" r="75591" b="80869"/>
          <a:stretch/>
        </p:blipFill>
        <p:spPr>
          <a:xfrm>
            <a:off x="6891575" y="2117629"/>
            <a:ext cx="769219" cy="84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>
            <a:hlinkClick r:id="rId7"/>
          </p:cNvPr>
          <p:cNvPicPr preferRelativeResize="0"/>
          <p:nvPr/>
        </p:nvPicPr>
        <p:blipFill rotWithShape="1">
          <a:blip r:embed="rId4">
            <a:alphaModFix/>
          </a:blip>
          <a:srcRect l="16750" t="31401" r="75565" b="56231"/>
          <a:stretch/>
        </p:blipFill>
        <p:spPr>
          <a:xfrm>
            <a:off x="5633168" y="3454221"/>
            <a:ext cx="758929" cy="81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>
            <a:hlinkClick r:id="rId8"/>
          </p:cNvPr>
          <p:cNvPicPr preferRelativeResize="0"/>
          <p:nvPr/>
        </p:nvPicPr>
        <p:blipFill rotWithShape="1">
          <a:blip r:embed="rId6">
            <a:alphaModFix/>
          </a:blip>
          <a:srcRect l="75527" t="55899" r="16884" b="31733"/>
          <a:stretch/>
        </p:blipFill>
        <p:spPr>
          <a:xfrm>
            <a:off x="6929528" y="3423744"/>
            <a:ext cx="774803" cy="84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>
            <a:hlinkClick r:id="rId9"/>
          </p:cNvPr>
          <p:cNvPicPr preferRelativeResize="0"/>
          <p:nvPr/>
        </p:nvPicPr>
        <p:blipFill rotWithShape="1">
          <a:blip r:embed="rId4">
            <a:alphaModFix/>
          </a:blip>
          <a:srcRect l="41630" t="44473" r="50550" b="43729"/>
          <a:stretch/>
        </p:blipFill>
        <p:spPr>
          <a:xfrm>
            <a:off x="8221387" y="3462482"/>
            <a:ext cx="798347" cy="80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64;p39">
            <a:hlinkClick r:id="rId10"/>
            <a:extLst>
              <a:ext uri="{FF2B5EF4-FFF2-40B4-BE49-F238E27FC236}">
                <a16:creationId xmlns:a16="http://schemas.microsoft.com/office/drawing/2014/main" id="{C1278590-5480-E70D-B2E3-528DE4DDD4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227" t="6860" r="42113" b="80772"/>
          <a:stretch/>
        </p:blipFill>
        <p:spPr>
          <a:xfrm>
            <a:off x="9459172" y="2117629"/>
            <a:ext cx="789844" cy="84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Google Shape;271;p39">
            <a:hlinkClick r:id="rId11"/>
            <a:extLst>
              <a:ext uri="{FF2B5EF4-FFF2-40B4-BE49-F238E27FC236}">
                <a16:creationId xmlns:a16="http://schemas.microsoft.com/office/drawing/2014/main" id="{88F7079C-D648-45B0-9212-2A6429BF3C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1630" t="44473" r="50550" b="43729"/>
          <a:stretch/>
        </p:blipFill>
        <p:spPr>
          <a:xfrm>
            <a:off x="9450669" y="3439242"/>
            <a:ext cx="798347" cy="80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0;p39">
            <a:hlinkClick r:id="rId12"/>
            <a:extLst>
              <a:ext uri="{FF2B5EF4-FFF2-40B4-BE49-F238E27FC236}">
                <a16:creationId xmlns:a16="http://schemas.microsoft.com/office/drawing/2014/main" id="{36E2B1CA-940F-9D48-2D7C-89E2DBC610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5527" t="55899" r="16884" b="31733"/>
          <a:stretch/>
        </p:blipFill>
        <p:spPr>
          <a:xfrm>
            <a:off x="5633168" y="2162479"/>
            <a:ext cx="774803" cy="84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eño: esbozo de pantallas - Power Apps | Microsoft Learn">
            <a:extLst>
              <a:ext uri="{FF2B5EF4-FFF2-40B4-BE49-F238E27FC236}">
                <a16:creationId xmlns:a16="http://schemas.microsoft.com/office/drawing/2014/main" id="{572BC781-0B3F-08F9-1962-84A50577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20" y="1143000"/>
            <a:ext cx="635825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5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UI, UX, pantallas GUI Plantilla de diseño plano de la  aplicación de entrega para">
            <a:extLst>
              <a:ext uri="{FF2B5EF4-FFF2-40B4-BE49-F238E27FC236}">
                <a16:creationId xmlns:a16="http://schemas.microsoft.com/office/drawing/2014/main" id="{10E6683C-1B9A-14DB-DBC7-DDBF29EE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60" y="1361023"/>
            <a:ext cx="7911163" cy="474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57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2806705E-EE9A-5039-1EAF-1C12DF466A49}"/>
              </a:ext>
            </a:extLst>
          </p:cNvPr>
          <p:cNvSpPr txBox="1"/>
          <p:nvPr/>
        </p:nvSpPr>
        <p:spPr>
          <a:xfrm>
            <a:off x="284683" y="1253695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Bocetaje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55FC8243-43D5-A335-8308-FA9B84B0026D}"/>
              </a:ext>
            </a:extLst>
          </p:cNvPr>
          <p:cNvSpPr txBox="1"/>
          <p:nvPr/>
        </p:nvSpPr>
        <p:spPr>
          <a:xfrm>
            <a:off x="341116" y="2070572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lvl="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USABILIDAD: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Capacidad del producto software para ser entendido, aprendido, usado y resultar atractivo para el usuario.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ACCESIBILIDAD: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 Diferentes personas con capacidades diferentes pueden utilizar tu aplicación.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DISEÑO DE INTERACCIÓN: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Permite repartir todos los contenidos en una o varias pantallas de un sitio web o una aplicación. 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ORGANIZACIÓN ESPACIAL: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Se refiere a la organización de espacios en tu aplicación</a:t>
            </a:r>
          </a:p>
        </p:txBody>
      </p:sp>
    </p:spTree>
    <p:extLst>
      <p:ext uri="{BB962C8B-B14F-4D97-AF65-F5344CB8AC3E}">
        <p14:creationId xmlns:p14="http://schemas.microsoft.com/office/powerpoint/2010/main" val="126083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0E0338-946F-2B9C-4E95-005EEBE6CF0E}"/>
              </a:ext>
            </a:extLst>
          </p:cNvPr>
          <p:cNvSpPr txBox="1"/>
          <p:nvPr/>
        </p:nvSpPr>
        <p:spPr>
          <a:xfrm>
            <a:off x="3746500" y="1150801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USABILIDAD</a:t>
            </a:r>
            <a:endParaRPr lang="es-MX" sz="2400" dirty="0"/>
          </a:p>
        </p:txBody>
      </p:sp>
      <p:pic>
        <p:nvPicPr>
          <p:cNvPr id="2050" name="Picture 2" descr="UX vs UI - ¿Cuáles son sus verdaderas diferencias? - BlueTide %">
            <a:extLst>
              <a:ext uri="{FF2B5EF4-FFF2-40B4-BE49-F238E27FC236}">
                <a16:creationId xmlns:a16="http://schemas.microsoft.com/office/drawing/2014/main" id="{361BC2D3-270C-BADF-A21F-EB947FC67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88" b="16428"/>
          <a:stretch/>
        </p:blipFill>
        <p:spPr bwMode="auto">
          <a:xfrm>
            <a:off x="1719580" y="1497330"/>
            <a:ext cx="8509000" cy="441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11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FBDB8E5-BD5D-6C44-B07E-AE1086A0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22" y="1600200"/>
            <a:ext cx="7797957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C93BF92-6A3E-AB6E-63B6-4C7FD65960CB}"/>
              </a:ext>
            </a:extLst>
          </p:cNvPr>
          <p:cNvSpPr txBox="1"/>
          <p:nvPr/>
        </p:nvSpPr>
        <p:spPr>
          <a:xfrm>
            <a:off x="3746500" y="1267106"/>
            <a:ext cx="469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ACCESIBILIDAD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551144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</TotalTime>
  <Words>1129</Words>
  <Application>Microsoft Office PowerPoint</Application>
  <PresentationFormat>Panorámica</PresentationFormat>
  <Paragraphs>130</Paragraphs>
  <Slides>46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Gotham</vt:lpstr>
      <vt:lpstr>Gotham-Bold</vt:lpstr>
      <vt:lpstr>Montserrat Medium</vt:lpstr>
      <vt:lpstr>Noto Sans Symbols</vt:lpstr>
      <vt:lpstr>Open Sans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Fátima Fernández De Lara Barrón</dc:creator>
  <cp:lastModifiedBy>a4739</cp:lastModifiedBy>
  <cp:revision>57</cp:revision>
  <dcterms:created xsi:type="dcterms:W3CDTF">2022-09-05T20:41:15Z</dcterms:created>
  <dcterms:modified xsi:type="dcterms:W3CDTF">2024-09-25T14:22:20Z</dcterms:modified>
</cp:coreProperties>
</file>